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89" r:id="rId18"/>
    <p:sldId id="287" r:id="rId19"/>
    <p:sldId id="290" r:id="rId20"/>
    <p:sldId id="291" r:id="rId21"/>
    <p:sldId id="292" r:id="rId22"/>
    <p:sldId id="273" r:id="rId23"/>
    <p:sldId id="293" r:id="rId24"/>
    <p:sldId id="297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300" r:id="rId34"/>
    <p:sldId id="294" r:id="rId35"/>
    <p:sldId id="282" r:id="rId36"/>
    <p:sldId id="283" r:id="rId37"/>
    <p:sldId id="302" r:id="rId38"/>
    <p:sldId id="295" r:id="rId39"/>
    <p:sldId id="284" r:id="rId40"/>
    <p:sldId id="285" r:id="rId41"/>
    <p:sldId id="286" r:id="rId42"/>
    <p:sldId id="299" r:id="rId43"/>
    <p:sldId id="301" r:id="rId44"/>
    <p:sldId id="288" r:id="rId4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206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4CC2-6C59-494A-84DF-DBDA51F5E71B}" type="datetimeFigureOut">
              <a:rPr lang="he-IL" smtClean="0"/>
              <a:pPr/>
              <a:t>ב'/סיון/תשע"ב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46E42-B05F-4172-BF95-110C0D10B58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180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4CC2-6C59-494A-84DF-DBDA51F5E71B}" type="datetimeFigureOut">
              <a:rPr lang="he-IL" smtClean="0"/>
              <a:pPr/>
              <a:t>ב'/סיון/תשע"ב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46E42-B05F-4172-BF95-110C0D10B58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101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4CC2-6C59-494A-84DF-DBDA51F5E71B}" type="datetimeFigureOut">
              <a:rPr lang="he-IL" smtClean="0"/>
              <a:pPr/>
              <a:t>ב'/סיון/תשע"ב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46E42-B05F-4172-BF95-110C0D10B58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303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4CC2-6C59-494A-84DF-DBDA51F5E71B}" type="datetimeFigureOut">
              <a:rPr lang="he-IL" smtClean="0"/>
              <a:pPr/>
              <a:t>ב'/סיון/תשע"ב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46E42-B05F-4172-BF95-110C0D10B58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082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4CC2-6C59-494A-84DF-DBDA51F5E71B}" type="datetimeFigureOut">
              <a:rPr lang="he-IL" smtClean="0"/>
              <a:pPr/>
              <a:t>ב'/סיון/תשע"ב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46E42-B05F-4172-BF95-110C0D10B58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974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4CC2-6C59-494A-84DF-DBDA51F5E71B}" type="datetimeFigureOut">
              <a:rPr lang="he-IL" smtClean="0"/>
              <a:pPr/>
              <a:t>ב'/סיון/תשע"ב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46E42-B05F-4172-BF95-110C0D10B58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493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4CC2-6C59-494A-84DF-DBDA51F5E71B}" type="datetimeFigureOut">
              <a:rPr lang="he-IL" smtClean="0"/>
              <a:pPr/>
              <a:t>ב'/סיון/תשע"ב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46E42-B05F-4172-BF95-110C0D10B58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028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4CC2-6C59-494A-84DF-DBDA51F5E71B}" type="datetimeFigureOut">
              <a:rPr lang="he-IL" smtClean="0"/>
              <a:pPr/>
              <a:t>ב'/סיון/תשע"ב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46E42-B05F-4172-BF95-110C0D10B58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4907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4CC2-6C59-494A-84DF-DBDA51F5E71B}" type="datetimeFigureOut">
              <a:rPr lang="he-IL" smtClean="0"/>
              <a:pPr/>
              <a:t>ב'/סיון/תשע"ב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46E42-B05F-4172-BF95-110C0D10B58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7451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4CC2-6C59-494A-84DF-DBDA51F5E71B}" type="datetimeFigureOut">
              <a:rPr lang="he-IL" smtClean="0"/>
              <a:pPr/>
              <a:t>ב'/סיון/תשע"ב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46E42-B05F-4172-BF95-110C0D10B58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2774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4CC2-6C59-494A-84DF-DBDA51F5E71B}" type="datetimeFigureOut">
              <a:rPr lang="he-IL" smtClean="0"/>
              <a:pPr/>
              <a:t>ב'/סיון/תשע"ב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46E42-B05F-4172-BF95-110C0D10B58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6387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34CC2-6C59-494A-84DF-DBDA51F5E71B}" type="datetimeFigureOut">
              <a:rPr lang="he-IL" smtClean="0"/>
              <a:pPr/>
              <a:t>ב'/סיון/תשע"ב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46E42-B05F-4172-BF95-110C0D10B58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789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>
            <a:normAutofit/>
          </a:bodyPr>
          <a:lstStyle/>
          <a:p>
            <a:pPr rtl="0"/>
            <a:r>
              <a:rPr lang="en-US" dirty="0" smtClean="0"/>
              <a:t>Conference report</a:t>
            </a:r>
            <a:br>
              <a:rPr lang="en-US" dirty="0" smtClean="0"/>
            </a:br>
            <a:r>
              <a:rPr lang="en-US" dirty="0" smtClean="0"/>
              <a:t>CSH </a:t>
            </a:r>
            <a:r>
              <a:rPr lang="en-US" dirty="0" smtClean="0"/>
              <a:t>meeting </a:t>
            </a:r>
            <a:r>
              <a:rPr lang="en-US" dirty="0" smtClean="0"/>
              <a:t>– </a:t>
            </a:r>
            <a:r>
              <a:rPr lang="en-US" dirty="0" smtClean="0"/>
              <a:t>systems biology</a:t>
            </a:r>
            <a:r>
              <a:rPr lang="en-US" dirty="0" smtClean="0"/>
              <a:t>: </a:t>
            </a:r>
            <a:r>
              <a:rPr lang="en-US" sz="4000" dirty="0" smtClean="0"/>
              <a:t>global regulation of gene expression</a:t>
            </a:r>
            <a:br>
              <a:rPr lang="en-US" sz="4000" dirty="0" smtClean="0"/>
            </a:br>
            <a:r>
              <a:rPr lang="en-US" sz="4000" dirty="0" smtClean="0"/>
              <a:t>20-23 March, 2012</a:t>
            </a:r>
            <a:endParaRPr lang="he-IL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Yaron</a:t>
            </a:r>
            <a:r>
              <a:rPr lang="en-US" dirty="0" smtClean="0"/>
              <a:t> Orenstein</a:t>
            </a:r>
          </a:p>
          <a:p>
            <a:r>
              <a:rPr lang="en-US" dirty="0" smtClean="0"/>
              <a:t>ACGT group meeting</a:t>
            </a:r>
          </a:p>
          <a:p>
            <a:r>
              <a:rPr lang="en-US" dirty="0" smtClean="0"/>
              <a:t>23</a:t>
            </a:r>
            <a:r>
              <a:rPr lang="en-US" baseline="30000" dirty="0" smtClean="0"/>
              <a:t>rd</a:t>
            </a:r>
            <a:r>
              <a:rPr lang="en-US" dirty="0" smtClean="0"/>
              <a:t> May, 2012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6999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The idea of ChIP-</a:t>
            </a:r>
            <a:r>
              <a:rPr lang="en-US" dirty="0" err="1" smtClean="0"/>
              <a:t>exo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0880"/>
            <a:ext cx="3682752" cy="4505283"/>
          </a:xfrm>
        </p:spPr>
        <p:txBody>
          <a:bodyPr/>
          <a:lstStyle/>
          <a:p>
            <a:pPr algn="l" rtl="0"/>
            <a:r>
              <a:rPr lang="en-US" dirty="0" smtClean="0"/>
              <a:t>The </a:t>
            </a:r>
            <a:r>
              <a:rPr lang="en-US" dirty="0"/>
              <a:t>protein </a:t>
            </a:r>
            <a:r>
              <a:rPr lang="en-US" dirty="0" smtClean="0"/>
              <a:t>blocks a lambda </a:t>
            </a:r>
            <a:r>
              <a:rPr lang="en-US" dirty="0"/>
              <a:t>(λ) </a:t>
            </a:r>
            <a:r>
              <a:rPr lang="en-US" dirty="0" err="1" smtClean="0"/>
              <a:t>exonuclease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Deep-sequence the exposed sequences.</a:t>
            </a:r>
          </a:p>
          <a:p>
            <a:pPr algn="l" rtl="0"/>
            <a:r>
              <a:rPr lang="en-US" dirty="0" smtClean="0"/>
              <a:t>Map to reference genome.</a:t>
            </a:r>
            <a:endParaRPr lang="he-I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20880"/>
            <a:ext cx="4608512" cy="459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56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Preliminary Results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15" y="1484784"/>
            <a:ext cx="8229600" cy="4525963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 smtClean="0"/>
              <a:t>B) Reb1 at specific loci (TTACCCG).</a:t>
            </a:r>
          </a:p>
          <a:p>
            <a:pPr marL="0" indent="0" algn="l" rtl="0">
              <a:buNone/>
            </a:pPr>
            <a:r>
              <a:rPr lang="en-US" dirty="0" smtClean="0"/>
              <a:t>C) Aggregation of Reb1 over 791 locations.</a:t>
            </a:r>
            <a:endParaRPr lang="he-IL" dirty="0"/>
          </a:p>
        </p:txBody>
      </p:sp>
      <p:sp>
        <p:nvSpPr>
          <p:cNvPr id="4" name="AutoShape 2" descr="http://ars.els-cdn.com/content/image/1-s2.0-S0092867411013511-gr1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7172" name="Picture 4" descr="http://ars.els-cdn.com/content/image/1-s2.0-S0092867411013511-g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15" y="2780928"/>
            <a:ext cx="8288547" cy="380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80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Mapping accuracy and sensitivity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dirty="0"/>
              <a:t>(A) Raw sequencing tag distribution around 1,058 primary Reb1-bound </a:t>
            </a:r>
            <a:r>
              <a:rPr lang="en-US" sz="2800" dirty="0" smtClean="0"/>
              <a:t>locations.</a:t>
            </a:r>
          </a:p>
          <a:p>
            <a:pPr marL="0" indent="0" algn="l" rtl="0">
              <a:buNone/>
            </a:pPr>
            <a:r>
              <a:rPr lang="en-US" sz="2800" dirty="0" smtClean="0"/>
              <a:t>(</a:t>
            </a:r>
            <a:r>
              <a:rPr lang="en-US" sz="2800" dirty="0"/>
              <a:t>B) Color chart representation of 27 </a:t>
            </a:r>
            <a:r>
              <a:rPr lang="en-US" sz="2800" dirty="0" err="1"/>
              <a:t>bp</a:t>
            </a:r>
            <a:r>
              <a:rPr lang="en-US" sz="2800" dirty="0"/>
              <a:t> of DNA </a:t>
            </a:r>
            <a:r>
              <a:rPr lang="en-US" sz="2800" dirty="0" smtClean="0"/>
              <a:t>sequence.</a:t>
            </a:r>
            <a:endParaRPr lang="he-IL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11652"/>
            <a:ext cx="5610225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742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Highly Organized Secondary </a:t>
            </a:r>
            <a:r>
              <a:rPr lang="en-US" dirty="0" smtClean="0"/>
              <a:t>Interactions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dirty="0"/>
              <a:t>Secondary </a:t>
            </a:r>
            <a:r>
              <a:rPr lang="en-US" sz="2400" dirty="0" smtClean="0"/>
              <a:t>= less-occupied within </a:t>
            </a:r>
            <a:r>
              <a:rPr lang="en-US" sz="2400" dirty="0"/>
              <a:t>100 </a:t>
            </a:r>
            <a:r>
              <a:rPr lang="en-US" sz="2400" dirty="0" err="1"/>
              <a:t>bp</a:t>
            </a:r>
            <a:r>
              <a:rPr lang="en-US" sz="2400" dirty="0"/>
              <a:t> of a </a:t>
            </a:r>
            <a:r>
              <a:rPr lang="en-US" sz="2400" dirty="0" smtClean="0"/>
              <a:t>more-occupied</a:t>
            </a:r>
          </a:p>
          <a:p>
            <a:pPr marL="0" indent="0" algn="l" rtl="0">
              <a:buNone/>
            </a:pPr>
            <a:r>
              <a:rPr lang="en-US" dirty="0" smtClean="0"/>
              <a:t>(C) Unoccupied primary and secondary sites. </a:t>
            </a:r>
          </a:p>
          <a:p>
            <a:pPr marL="0" indent="0" algn="l" rtl="0">
              <a:buNone/>
            </a:pPr>
            <a:r>
              <a:rPr lang="en-US" dirty="0" smtClean="0"/>
              <a:t>(D) Occupied primary and secondary sites.</a:t>
            </a:r>
            <a:endParaRPr lang="he-I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07984"/>
            <a:ext cx="5832648" cy="335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32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Other results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paper describes more examples on:</a:t>
            </a:r>
          </a:p>
          <a:p>
            <a:pPr lvl="1" algn="l" rtl="0"/>
            <a:r>
              <a:rPr lang="en-US" dirty="0" smtClean="0"/>
              <a:t>Nucleosome-TF binding interactions.</a:t>
            </a:r>
          </a:p>
          <a:p>
            <a:pPr lvl="1" algn="l" rtl="0"/>
            <a:r>
              <a:rPr lang="en-US" dirty="0" smtClean="0"/>
              <a:t>Secondary binding sites.</a:t>
            </a:r>
          </a:p>
          <a:p>
            <a:pPr lvl="1" algn="l" rtl="0"/>
            <a:r>
              <a:rPr lang="en-US" dirty="0" smtClean="0"/>
              <a:t>TF binding variability and degeneracy.</a:t>
            </a:r>
          </a:p>
          <a:p>
            <a:pPr lvl="1" algn="l" rtl="0"/>
            <a:r>
              <a:rPr lang="en-US" dirty="0" smtClean="0"/>
              <a:t>And many more…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73" y="4384239"/>
            <a:ext cx="67151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92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ChIP-</a:t>
            </a:r>
            <a:r>
              <a:rPr lang="en-US" dirty="0" err="1" smtClean="0"/>
              <a:t>exo</a:t>
            </a:r>
            <a:r>
              <a:rPr lang="en-US" dirty="0" smtClean="0"/>
              <a:t> can </a:t>
            </a:r>
            <a:r>
              <a:rPr lang="en-US" dirty="0"/>
              <a:t>reveal </a:t>
            </a:r>
            <a:r>
              <a:rPr lang="en-US" dirty="0" smtClean="0"/>
              <a:t>a set </a:t>
            </a:r>
            <a:r>
              <a:rPr lang="en-US" dirty="0"/>
              <a:t>of genomic binding locations for a protein at </a:t>
            </a:r>
            <a:r>
              <a:rPr lang="en-US" dirty="0" smtClean="0"/>
              <a:t>single </a:t>
            </a:r>
            <a:r>
              <a:rPr lang="en-US" dirty="0" err="1"/>
              <a:t>bp</a:t>
            </a:r>
            <a:r>
              <a:rPr lang="en-US" dirty="0"/>
              <a:t> </a:t>
            </a:r>
            <a:r>
              <a:rPr lang="en-US" dirty="0" smtClean="0"/>
              <a:t>accuracy.</a:t>
            </a:r>
          </a:p>
          <a:p>
            <a:pPr algn="l" rtl="0"/>
            <a:r>
              <a:rPr lang="en-US" dirty="0" smtClean="0"/>
              <a:t>Provides </a:t>
            </a:r>
            <a:r>
              <a:rPr lang="en-US" dirty="0"/>
              <a:t>a much greater range of occupancy levels that can be detected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Enables </a:t>
            </a:r>
            <a:r>
              <a:rPr lang="en-US" dirty="0" smtClean="0"/>
              <a:t>a </a:t>
            </a:r>
            <a:r>
              <a:rPr lang="en-US" dirty="0" smtClean="0"/>
              <a:t>better assessment </a:t>
            </a:r>
            <a:r>
              <a:rPr lang="en-US" dirty="0"/>
              <a:t>of regulatory networks, the repertoire of binding sites, their evolutionary turnover, and the context in which they interact with other factors.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3468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Finding structural motifs in mRNA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0">
              <a:buNone/>
            </a:pPr>
            <a:r>
              <a:rPr lang="en-US" dirty="0"/>
              <a:t>Systematic discovery of structural elements governing stability of mammalian messenger </a:t>
            </a:r>
            <a:r>
              <a:rPr lang="en-US" dirty="0" smtClean="0"/>
              <a:t>RNAs</a:t>
            </a:r>
          </a:p>
          <a:p>
            <a:pPr marL="0" indent="0" algn="ctr" rtl="0">
              <a:buNone/>
            </a:pPr>
            <a:r>
              <a:rPr lang="en-US" dirty="0" smtClean="0"/>
              <a:t>Nature, March 2012</a:t>
            </a:r>
            <a:endParaRPr lang="en-US" dirty="0"/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Computational people: Hani </a:t>
            </a:r>
            <a:r>
              <a:rPr lang="en-US" dirty="0" err="1" smtClean="0"/>
              <a:t>Goodarzi</a:t>
            </a:r>
            <a:r>
              <a:rPr lang="en-US" dirty="0" smtClean="0"/>
              <a:t>, </a:t>
            </a:r>
            <a:r>
              <a:rPr lang="en-US" dirty="0" err="1" smtClean="0"/>
              <a:t>Panos</a:t>
            </a:r>
            <a:r>
              <a:rPr lang="en-US" dirty="0" smtClean="0"/>
              <a:t> </a:t>
            </a:r>
            <a:r>
              <a:rPr lang="en-US" dirty="0" err="1" smtClean="0"/>
              <a:t>Oikonomou</a:t>
            </a:r>
            <a:r>
              <a:rPr lang="en-US" dirty="0" smtClean="0"/>
              <a:t>, </a:t>
            </a:r>
            <a:r>
              <a:rPr lang="en-US" dirty="0" err="1" smtClean="0"/>
              <a:t>Saeed</a:t>
            </a:r>
            <a:r>
              <a:rPr lang="en-US" dirty="0" smtClean="0"/>
              <a:t> </a:t>
            </a:r>
            <a:r>
              <a:rPr lang="en-US" dirty="0" err="1" smtClean="0"/>
              <a:t>Tavazoie</a:t>
            </a:r>
            <a:r>
              <a:rPr lang="en-US" dirty="0" smtClean="0"/>
              <a:t> (Princeton)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9243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mRNAs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6"/>
          </a:xfrm>
        </p:spPr>
        <p:txBody>
          <a:bodyPr/>
          <a:lstStyle/>
          <a:p>
            <a:pPr algn="l" rtl="0"/>
            <a:r>
              <a:rPr lang="en-US" dirty="0" smtClean="0"/>
              <a:t>Messenger RNAs are gene transcripts.</a:t>
            </a:r>
          </a:p>
          <a:p>
            <a:pPr algn="l" rtl="0"/>
            <a:r>
              <a:rPr lang="en-US" dirty="0" smtClean="0"/>
              <a:t>They are a sequence of A, C, G, U.</a:t>
            </a:r>
          </a:p>
          <a:p>
            <a:pPr algn="l" rtl="0"/>
            <a:r>
              <a:rPr lang="en-US" dirty="0" smtClean="0"/>
              <a:t>Their secondary structure is the base-pairing of A-U and C-G.</a:t>
            </a:r>
          </a:p>
        </p:txBody>
      </p:sp>
      <p:pic>
        <p:nvPicPr>
          <p:cNvPr id="14340" name="Picture 4" descr="http://cliparts101.com/files/188/09F8D2F1CEC7B91453D3138D6EA52252/lrg_Transfer_RNA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502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4149080"/>
            <a:ext cx="4536504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3200" dirty="0" smtClean="0"/>
              <a:t>  Contain regulatory elements for post-transcriptional regulation.</a:t>
            </a:r>
            <a:endParaRPr lang="he-IL" sz="3200" dirty="0" smtClean="0"/>
          </a:p>
          <a:p>
            <a:pPr algn="l" rtl="0"/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296429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Biological introduction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Local </a:t>
            </a:r>
            <a:r>
              <a:rPr lang="en-US" dirty="0"/>
              <a:t>RNA secondary structure </a:t>
            </a:r>
            <a:r>
              <a:rPr lang="en-US" dirty="0" smtClean="0"/>
              <a:t>interact in </a:t>
            </a:r>
            <a:r>
              <a:rPr lang="en-US" dirty="0"/>
              <a:t>a variety of regulatory contexts, </a:t>
            </a:r>
            <a:r>
              <a:rPr lang="en-US" dirty="0" smtClean="0"/>
              <a:t>including:</a:t>
            </a:r>
          </a:p>
          <a:p>
            <a:pPr marL="400050" lvl="1" indent="0" algn="l" rtl="0">
              <a:buNone/>
            </a:pPr>
            <a:r>
              <a:rPr lang="en-US" dirty="0" smtClean="0"/>
              <a:t>1) </a:t>
            </a:r>
            <a:r>
              <a:rPr lang="en-US" dirty="0" smtClean="0">
                <a:solidFill>
                  <a:srgbClr val="FF0000"/>
                </a:solidFill>
              </a:rPr>
              <a:t>Transcript stability </a:t>
            </a:r>
            <a:r>
              <a:rPr lang="en-US" dirty="0" smtClean="0"/>
              <a:t>(</a:t>
            </a:r>
            <a:r>
              <a:rPr lang="en-US" dirty="0" err="1" smtClean="0"/>
              <a:t>Rabani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 08).</a:t>
            </a:r>
          </a:p>
          <a:p>
            <a:pPr marL="400050" lvl="1" indent="0" algn="l" rtl="0">
              <a:buNone/>
            </a:pPr>
            <a:r>
              <a:rPr lang="en-US" dirty="0" smtClean="0"/>
              <a:t>2) Alternative splicing (</a:t>
            </a:r>
            <a:r>
              <a:rPr lang="en-US" dirty="0" err="1" smtClean="0"/>
              <a:t>Barash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 10).</a:t>
            </a:r>
          </a:p>
          <a:p>
            <a:pPr marL="400050" lvl="1" indent="0" algn="l" rtl="0">
              <a:buNone/>
            </a:pPr>
            <a:r>
              <a:rPr lang="en-US" dirty="0" smtClean="0"/>
              <a:t>3) Localization (</a:t>
            </a:r>
            <a:r>
              <a:rPr lang="en-US" dirty="0" err="1" smtClean="0"/>
              <a:t>Rabani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 08).</a:t>
            </a:r>
          </a:p>
          <a:p>
            <a:pPr marL="400050" lvl="1" indent="0" algn="l" rtl="0">
              <a:buNone/>
            </a:pPr>
            <a:endParaRPr lang="en-US" dirty="0"/>
          </a:p>
          <a:p>
            <a:pPr algn="l" rtl="0"/>
            <a:r>
              <a:rPr lang="en-US" dirty="0" smtClean="0"/>
              <a:t>Understanding post-transcriptional </a:t>
            </a:r>
            <a:r>
              <a:rPr lang="en-US" dirty="0" smtClean="0"/>
              <a:t>regulations requires capturing the structure and sequence.</a:t>
            </a:r>
          </a:p>
          <a:p>
            <a:pPr marL="400050" lvl="1" indent="0" algn="l" rtl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634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How to measure stability?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242591" cy="3196951"/>
          </a:xfrm>
        </p:spPr>
        <p:txBody>
          <a:bodyPr>
            <a:normAutofit fontScale="85000" lnSpcReduction="10000"/>
          </a:bodyPr>
          <a:lstStyle/>
          <a:p>
            <a:pPr marL="0" indent="0" algn="l" rtl="0">
              <a:buNone/>
            </a:pPr>
            <a:r>
              <a:rPr lang="en-US" dirty="0" smtClean="0"/>
              <a:t>Incubating human breast cancer cells.</a:t>
            </a:r>
          </a:p>
          <a:p>
            <a:pPr marL="0" indent="0" algn="l" rtl="0">
              <a:buNone/>
            </a:pPr>
            <a:endParaRPr lang="en-US" i="1" dirty="0" smtClean="0"/>
          </a:p>
          <a:p>
            <a:pPr marL="0" indent="0" algn="l" rtl="0">
              <a:buNone/>
            </a:pPr>
            <a:r>
              <a:rPr lang="en-US" i="1" dirty="0" smtClean="0"/>
              <a:t>S</a:t>
            </a:r>
            <a:r>
              <a:rPr lang="en-US" i="1" baseline="-25000" dirty="0" smtClean="0"/>
              <a:t>t</a:t>
            </a:r>
            <a:r>
              <a:rPr lang="en-US" i="1" dirty="0" smtClean="0"/>
              <a:t> </a:t>
            </a:r>
            <a:r>
              <a:rPr lang="en-US" dirty="0" smtClean="0"/>
              <a:t>= signal at time </a:t>
            </a:r>
            <a:r>
              <a:rPr lang="en-US" i="1" dirty="0" smtClean="0"/>
              <a:t>t</a:t>
            </a:r>
          </a:p>
          <a:p>
            <a:pPr marL="0" indent="0" algn="l" rtl="0">
              <a:buNone/>
            </a:pPr>
            <a:r>
              <a:rPr lang="en-US" i="1" dirty="0" smtClean="0"/>
              <a:t>r </a:t>
            </a:r>
            <a:r>
              <a:rPr lang="en-US" dirty="0" smtClean="0"/>
              <a:t>= decay rate</a:t>
            </a:r>
            <a:endParaRPr lang="en-US" i="1" dirty="0" smtClean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he-IL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1340768"/>
            <a:ext cx="62960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10" y="5085184"/>
            <a:ext cx="2171700" cy="1076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72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Cold Spring Harbor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Located on the north shore of Long Island.</a:t>
            </a:r>
          </a:p>
          <a:p>
            <a:pPr algn="l" rtl="0"/>
            <a:r>
              <a:rPr lang="en-US" dirty="0" smtClean="0"/>
              <a:t>Next to a </a:t>
            </a:r>
            <a:r>
              <a:rPr lang="en-US" dirty="0" smtClean="0"/>
              <a:t>whaling </a:t>
            </a:r>
            <a:r>
              <a:rPr lang="en-US" dirty="0" smtClean="0"/>
              <a:t>town.</a:t>
            </a:r>
            <a:endParaRPr lang="he-IL" dirty="0"/>
          </a:p>
        </p:txBody>
      </p:sp>
      <p:pic>
        <p:nvPicPr>
          <p:cNvPr id="1026" name="Picture 2" descr="http://www.loving-long-island.com/image-files/map-of-long-isla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19" y="3140968"/>
            <a:ext cx="7595195" cy="337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987824" y="4581128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Oval 4"/>
          <p:cNvSpPr/>
          <p:nvPr/>
        </p:nvSpPr>
        <p:spPr>
          <a:xfrm rot="2294633">
            <a:off x="1451355" y="4963229"/>
            <a:ext cx="466004" cy="7810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296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Reminder: context free grammar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2746648" cy="3705275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b="1" i="1" dirty="0" smtClean="0">
                <a:solidFill>
                  <a:srgbClr val="FF0000"/>
                </a:solidFill>
              </a:rPr>
              <a:t>V</a:t>
            </a:r>
            <a:r>
              <a:rPr lang="en-US" dirty="0" smtClean="0"/>
              <a:t> is a single nonterminal</a:t>
            </a:r>
            <a:r>
              <a:rPr lang="en-US" dirty="0"/>
              <a:t> </a:t>
            </a:r>
            <a:r>
              <a:rPr lang="en-US" dirty="0" smtClean="0"/>
              <a:t>symbol</a:t>
            </a:r>
          </a:p>
          <a:p>
            <a:pPr algn="l" rtl="0"/>
            <a:r>
              <a:rPr lang="en-US" b="1" i="1" dirty="0" smtClean="0">
                <a:solidFill>
                  <a:srgbClr val="FF0000"/>
                </a:solidFill>
              </a:rPr>
              <a:t>w</a:t>
            </a:r>
            <a:r>
              <a:rPr lang="en-US" dirty="0"/>
              <a:t> is a string of terminals </a:t>
            </a:r>
            <a:r>
              <a:rPr lang="en-US" dirty="0" smtClean="0"/>
              <a:t>       and/or </a:t>
            </a:r>
            <a:r>
              <a:rPr lang="en-US" dirty="0" err="1"/>
              <a:t>nonterminals</a:t>
            </a:r>
            <a:r>
              <a:rPr lang="en-US" dirty="0"/>
              <a:t> (</a:t>
            </a:r>
            <a:r>
              <a:rPr lang="en-US" i="1" dirty="0"/>
              <a:t>w</a:t>
            </a:r>
            <a:r>
              <a:rPr lang="en-US" dirty="0"/>
              <a:t> can be </a:t>
            </a:r>
            <a:r>
              <a:rPr lang="en-US" dirty="0" smtClean="0"/>
              <a:t>Ø)</a:t>
            </a:r>
            <a:endParaRPr lang="he-IL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36912"/>
            <a:ext cx="551497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1" y="1403152"/>
            <a:ext cx="770485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l" rtl="0">
              <a:buFont typeface="Arial" pitchFamily="34" charset="0"/>
              <a:buChar char="•"/>
            </a:pPr>
            <a:r>
              <a:rPr lang="en-US" sz="3600" dirty="0" smtClean="0"/>
              <a:t>Production rule is of the form </a:t>
            </a:r>
            <a:r>
              <a:rPr lang="en-US" sz="3600" b="1" dirty="0" smtClean="0">
                <a:solidFill>
                  <a:srgbClr val="FF0000"/>
                </a:solidFill>
              </a:rPr>
              <a:t>V -&gt; w</a:t>
            </a:r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8474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Reminder: mutual information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29322"/>
            <a:ext cx="8229600" cy="2176693"/>
          </a:xfrm>
        </p:spPr>
        <p:txBody>
          <a:bodyPr/>
          <a:lstStyle/>
          <a:p>
            <a:pPr algn="l" rtl="0"/>
            <a:r>
              <a:rPr lang="en-US" dirty="0" smtClean="0"/>
              <a:t>A </a:t>
            </a:r>
            <a:r>
              <a:rPr lang="en-US" dirty="0"/>
              <a:t>quantity that measures the mutual dependence of the two random </a:t>
            </a:r>
            <a:r>
              <a:rPr lang="en-US" dirty="0" smtClean="0"/>
              <a:t>variables.</a:t>
            </a:r>
          </a:p>
        </p:txBody>
      </p:sp>
      <p:pic>
        <p:nvPicPr>
          <p:cNvPr id="17410" name="Picture 2" descr=" I(X;Y) = \sum_{y \in Y} \sum_{x \in X} &#10;                 p(x,y) \log{ \left(\frac{p(x,y)}{p(x)\,p(y)}&#10;                              \right) }, \,\!&#10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64904"/>
            <a:ext cx="4752528" cy="81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File:Entropy-mutual-information-relative-entropy-relation-diagram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255" y="3784331"/>
            <a:ext cx="5125745" cy="361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6661" y="4077072"/>
            <a:ext cx="316835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buFont typeface="Arial" pitchFamily="34" charset="0"/>
              <a:buChar char="•"/>
            </a:pPr>
            <a:r>
              <a:rPr lang="en-US" sz="3200" dirty="0" smtClean="0"/>
              <a:t>The relation to entropy:</a:t>
            </a:r>
            <a:endParaRPr lang="he-IL" sz="3200" dirty="0"/>
          </a:p>
        </p:txBody>
      </p:sp>
      <p:pic>
        <p:nvPicPr>
          <p:cNvPr id="17414" name="Picture 6" descr="&#10;\begin{align}&#10;I(X;Y) &amp; {} = H(X) - H(X|Y) \\ &#10;&amp; {} = H(Y) - H(Y|X) \\ &#10;&amp; {} = H(X) + H(Y) - H(X,Y) \\&#10;&amp; {} = H(X,Y) - H(X|Y) - H(Y|X)&#10;\end{align}&#10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49" y="5444133"/>
            <a:ext cx="4474066" cy="134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51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b="1" dirty="0" smtClean="0"/>
              <a:t>TEISER = Tool for Eliciting Informative Structural Elements in RNA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i="1" dirty="0" smtClean="0"/>
              <a:t>Genome profile </a:t>
            </a:r>
            <a:r>
              <a:rPr lang="en-US" dirty="0" smtClean="0"/>
              <a:t>= a measurement</a:t>
            </a:r>
            <a:r>
              <a:rPr lang="en-US" dirty="0"/>
              <a:t> </a:t>
            </a:r>
            <a:r>
              <a:rPr lang="en-US" dirty="0" smtClean="0"/>
              <a:t>for each gene.</a:t>
            </a:r>
          </a:p>
          <a:p>
            <a:pPr algn="l" rtl="0"/>
            <a:endParaRPr lang="en-US" sz="1000" dirty="0" smtClean="0"/>
          </a:p>
          <a:p>
            <a:pPr algn="l" rtl="0"/>
            <a:r>
              <a:rPr lang="en-US" i="1" dirty="0" smtClean="0"/>
              <a:t>Structural motif </a:t>
            </a:r>
            <a:r>
              <a:rPr lang="en-US" dirty="0" smtClean="0"/>
              <a:t>= a series of context-free statements.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260" y="3284984"/>
            <a:ext cx="258127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06663" y="60270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sz="2400" dirty="0" smtClean="0"/>
              <a:t>Short stem-loop structures along with a known primary sequence.</a:t>
            </a:r>
            <a:endParaRPr lang="he-IL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099255"/>
            <a:ext cx="3960440" cy="23391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buFont typeface="Arial" pitchFamily="34" charset="0"/>
              <a:buChar char="•"/>
            </a:pPr>
            <a:r>
              <a:rPr lang="en-US" sz="3200" i="1" dirty="0" smtClean="0"/>
              <a:t>Motif profile </a:t>
            </a:r>
            <a:r>
              <a:rPr lang="en-US" sz="3200" dirty="0" smtClean="0"/>
              <a:t>= binary vector of all genes (1 for presence).</a:t>
            </a:r>
          </a:p>
          <a:p>
            <a:pPr algn="l" rtl="0"/>
            <a:endParaRPr lang="he-IL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942148"/>
              </p:ext>
            </p:extLst>
          </p:nvPr>
        </p:nvGraphicFramePr>
        <p:xfrm>
          <a:off x="3963987" y="2132856"/>
          <a:ext cx="3863750" cy="6705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72750"/>
                <a:gridCol w="772750"/>
                <a:gridCol w="772750"/>
                <a:gridCol w="772750"/>
                <a:gridCol w="772750"/>
              </a:tblGrid>
              <a:tr h="263272"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G5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G4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G3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G2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G1</a:t>
                      </a:r>
                      <a:endParaRPr lang="he-IL" sz="1600" dirty="0"/>
                    </a:p>
                  </a:txBody>
                  <a:tcPr/>
                </a:tc>
              </a:tr>
              <a:tr h="263272"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7.8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0.5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1.2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5.2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3.4</a:t>
                      </a:r>
                      <a:endParaRPr lang="he-IL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383081"/>
              </p:ext>
            </p:extLst>
          </p:nvPr>
        </p:nvGraphicFramePr>
        <p:xfrm>
          <a:off x="293507" y="6187440"/>
          <a:ext cx="3863750" cy="6705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72750"/>
                <a:gridCol w="772750"/>
                <a:gridCol w="772750"/>
                <a:gridCol w="772750"/>
                <a:gridCol w="772750"/>
              </a:tblGrid>
              <a:tr h="263272"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G5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G4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G3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G2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G1</a:t>
                      </a:r>
                      <a:endParaRPr lang="he-IL" sz="1600" dirty="0"/>
                    </a:p>
                  </a:txBody>
                  <a:tcPr/>
                </a:tc>
              </a:tr>
              <a:tr h="263272"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0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0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1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0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1</a:t>
                      </a:r>
                      <a:endParaRPr lang="he-IL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97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TEISER overview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Create </a:t>
            </a:r>
            <a:r>
              <a:rPr lang="en-US" dirty="0" smtClean="0"/>
              <a:t>seed CFGs.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400" dirty="0" smtClean="0"/>
              <a:t>Quantize </a:t>
            </a:r>
            <a:r>
              <a:rPr lang="en-US" sz="2400" dirty="0" smtClean="0"/>
              <a:t>continuous genome profiles.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400" dirty="0" smtClean="0"/>
              <a:t>Remove </a:t>
            </a:r>
            <a:r>
              <a:rPr lang="en-US" sz="2400" dirty="0" smtClean="0"/>
              <a:t>duplicated genes.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Calculate </a:t>
            </a:r>
            <a:r>
              <a:rPr lang="en-US" dirty="0" smtClean="0"/>
              <a:t>MI for each motif candidate.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Filter motifs based on statistical testing.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Optimize and elongate motifs.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400" dirty="0" smtClean="0"/>
              <a:t>Remove redundant motifs.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Filter motifs based on robustness testing.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Filter motifs based on enrichment testing.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2172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Post-processing steps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Calculate inter-species </a:t>
            </a:r>
            <a:r>
              <a:rPr lang="en-US" dirty="0" smtClean="0"/>
              <a:t>conservation.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Find </a:t>
            </a:r>
            <a:r>
              <a:rPr lang="en-US" dirty="0" smtClean="0"/>
              <a:t>potentially active instances of each motif.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Predict </a:t>
            </a:r>
            <a:r>
              <a:rPr lang="en-US" dirty="0" smtClean="0"/>
              <a:t>functional interactions.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Creating seed CFGs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Seed motifs: an exhaustive set </a:t>
            </a:r>
            <a:r>
              <a:rPr lang="en-US" dirty="0"/>
              <a:t>of context-free statements that </a:t>
            </a:r>
            <a:r>
              <a:rPr lang="en-US" dirty="0" smtClean="0"/>
              <a:t>represent </a:t>
            </a:r>
            <a:r>
              <a:rPr lang="en-US" dirty="0"/>
              <a:t>all possible stem-loop </a:t>
            </a:r>
            <a:r>
              <a:rPr lang="en-US" dirty="0" smtClean="0"/>
              <a:t>structures: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US" dirty="0"/>
              <a:t>S</a:t>
            </a:r>
            <a:r>
              <a:rPr lang="en-US" dirty="0" smtClean="0"/>
              <a:t>tem </a:t>
            </a:r>
            <a:r>
              <a:rPr lang="en-US" dirty="0"/>
              <a:t>length </a:t>
            </a:r>
            <a:r>
              <a:rPr lang="en-US" dirty="0" smtClean="0"/>
              <a:t>4-7 </a:t>
            </a:r>
            <a:r>
              <a:rPr lang="en-US" dirty="0" err="1" smtClean="0"/>
              <a:t>bp.</a:t>
            </a:r>
            <a:endParaRPr lang="en-US" dirty="0" smtClean="0"/>
          </a:p>
          <a:p>
            <a:pPr marL="914400" lvl="1" indent="-514350" algn="l" rtl="0">
              <a:buFont typeface="+mj-lt"/>
              <a:buAutoNum type="arabicPeriod"/>
            </a:pPr>
            <a:r>
              <a:rPr lang="en-US" dirty="0"/>
              <a:t>L</a:t>
            </a:r>
            <a:r>
              <a:rPr lang="en-US" dirty="0" smtClean="0"/>
              <a:t>oop length 4-9 nt.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US" dirty="0" smtClean="0"/>
              <a:t>4-6 production </a:t>
            </a:r>
            <a:r>
              <a:rPr lang="en-US" dirty="0"/>
              <a:t>rules representing non-degenerate bases </a:t>
            </a:r>
            <a:r>
              <a:rPr lang="en-US" dirty="0" smtClean="0"/>
              <a:t>(are </a:t>
            </a:r>
            <a:r>
              <a:rPr lang="en-US" dirty="0"/>
              <a:t>not </a:t>
            </a:r>
            <a:r>
              <a:rPr lang="en-US" i="1" dirty="0"/>
              <a:t>SS</a:t>
            </a:r>
            <a:r>
              <a:rPr lang="en-US" dirty="0"/>
              <a:t>N, </a:t>
            </a:r>
            <a:r>
              <a:rPr lang="en-US" i="1" dirty="0"/>
              <a:t>S</a:t>
            </a:r>
            <a:r>
              <a:rPr lang="en-US" dirty="0"/>
              <a:t>N</a:t>
            </a:r>
            <a:r>
              <a:rPr lang="en-US" i="1" dirty="0"/>
              <a:t>S</a:t>
            </a:r>
            <a:r>
              <a:rPr lang="en-US" dirty="0"/>
              <a:t>, or </a:t>
            </a:r>
            <a:r>
              <a:rPr lang="en-US" i="1" dirty="0"/>
              <a:t>S</a:t>
            </a:r>
            <a:r>
              <a:rPr lang="en-US" dirty="0"/>
              <a:t>N</a:t>
            </a:r>
            <a:r>
              <a:rPr lang="en-US" i="1" dirty="0"/>
              <a:t>S</a:t>
            </a:r>
            <a:r>
              <a:rPr lang="en-US" dirty="0"/>
              <a:t>N); </a:t>
            </a:r>
            <a:endParaRPr lang="en-US" dirty="0" smtClean="0"/>
          </a:p>
          <a:p>
            <a:pPr marL="914400" lvl="1" indent="-514350" algn="l" rtl="0">
              <a:buFont typeface="+mj-lt"/>
              <a:buAutoNum type="arabicPeriod"/>
            </a:pPr>
            <a:r>
              <a:rPr lang="en-US" dirty="0" smtClean="0"/>
              <a:t>Information </a:t>
            </a:r>
            <a:r>
              <a:rPr lang="en-US" dirty="0"/>
              <a:t>content of </a:t>
            </a:r>
            <a:r>
              <a:rPr lang="en-US" dirty="0" smtClean="0"/>
              <a:t>14-20</a:t>
            </a:r>
            <a:r>
              <a:rPr lang="en-US" dirty="0"/>
              <a:t> bits.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253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Information content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 smtClean="0"/>
              <a:t>			−log</a:t>
            </a:r>
            <a:r>
              <a:rPr lang="en-US" baseline="-25000" dirty="0" smtClean="0"/>
              <a:t>2</a:t>
            </a:r>
            <a:r>
              <a:rPr lang="en-US" dirty="0" smtClean="0"/>
              <a:t>(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M</a:t>
            </a:r>
            <a:r>
              <a:rPr lang="en-US" dirty="0" smtClean="0"/>
              <a:t>)</a:t>
            </a:r>
          </a:p>
          <a:p>
            <a:pPr algn="l" rtl="0"/>
            <a:r>
              <a:rPr lang="en-US" i="1" dirty="0" err="1" smtClean="0"/>
              <a:t>p</a:t>
            </a:r>
            <a:r>
              <a:rPr lang="en-US" i="1" baseline="-25000" dirty="0" err="1" smtClean="0"/>
              <a:t>M</a:t>
            </a:r>
            <a:r>
              <a:rPr lang="en-US" dirty="0" smtClean="0"/>
              <a:t> is the probability that a </a:t>
            </a:r>
            <a:r>
              <a:rPr lang="en-US" dirty="0" smtClean="0">
                <a:solidFill>
                  <a:schemeClr val="accent4"/>
                </a:solidFill>
              </a:rPr>
              <a:t>random (?) sequence  </a:t>
            </a:r>
            <a:r>
              <a:rPr lang="en-US" dirty="0" smtClean="0"/>
              <a:t>of length </a:t>
            </a:r>
            <a:r>
              <a:rPr lang="en-US" i="1" dirty="0" smtClean="0"/>
              <a:t>l</a:t>
            </a:r>
            <a:r>
              <a:rPr lang="en-US" dirty="0" smtClean="0"/>
              <a:t> matches the </a:t>
            </a:r>
            <a:r>
              <a:rPr lang="en-US" i="1" dirty="0" smtClean="0"/>
              <a:t>n</a:t>
            </a:r>
            <a:r>
              <a:rPr lang="en-US" dirty="0" smtClean="0"/>
              <a:t> production rules of motif </a:t>
            </a:r>
            <a:r>
              <a:rPr lang="en-US" i="1" dirty="0" smtClean="0"/>
              <a:t>M.</a:t>
            </a:r>
          </a:p>
          <a:p>
            <a:pPr algn="l" rtl="0"/>
            <a:r>
              <a:rPr lang="en-US" i="1" dirty="0" smtClean="0"/>
              <a:t>l</a:t>
            </a:r>
            <a:r>
              <a:rPr lang="en-US" dirty="0" smtClean="0"/>
              <a:t> = 2 × </a:t>
            </a:r>
            <a:r>
              <a:rPr lang="en-US" i="1" dirty="0" smtClean="0"/>
              <a:t>n</a:t>
            </a:r>
            <a:r>
              <a:rPr lang="en-US" baseline="-25000" dirty="0" smtClean="0"/>
              <a:t>1</a:t>
            </a:r>
            <a:r>
              <a:rPr lang="en-US" dirty="0" smtClean="0"/>
              <a:t> + </a:t>
            </a:r>
            <a:r>
              <a:rPr lang="en-US" i="1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 .</a:t>
            </a:r>
          </a:p>
          <a:p>
            <a:pPr algn="l" rtl="0"/>
            <a:r>
              <a:rPr lang="en-US" i="1" dirty="0" smtClean="0"/>
              <a:t>n</a:t>
            </a:r>
            <a:r>
              <a:rPr lang="en-US" baseline="-25000" dirty="0" smtClean="0"/>
              <a:t>1</a:t>
            </a:r>
            <a:r>
              <a:rPr lang="en-US" dirty="0" smtClean="0"/>
              <a:t> = #rules that represent base pairings.</a:t>
            </a:r>
          </a:p>
          <a:p>
            <a:pPr algn="l" rtl="0"/>
            <a:r>
              <a:rPr lang="en-US" i="1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 = #rules that represent bulges (</a:t>
            </a:r>
            <a:r>
              <a:rPr lang="en-US" i="1" dirty="0" smtClean="0"/>
              <a:t>n</a:t>
            </a:r>
            <a:r>
              <a:rPr lang="en-US" baseline="-25000" dirty="0" smtClean="0"/>
              <a:t>1</a:t>
            </a:r>
            <a:r>
              <a:rPr lang="en-US" dirty="0" smtClean="0"/>
              <a:t> + </a:t>
            </a:r>
            <a:r>
              <a:rPr lang="en-US" i="1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 = </a:t>
            </a:r>
            <a:r>
              <a:rPr lang="en-US" i="1" dirty="0" smtClean="0"/>
              <a:t>n</a:t>
            </a:r>
            <a:r>
              <a:rPr lang="en-US" dirty="0" smtClean="0"/>
              <a:t>).</a:t>
            </a:r>
            <a:endParaRPr lang="he-IL" dirty="0" smtClean="0"/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6548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Quantizing continuous genome profiles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Equally </a:t>
            </a:r>
            <a:r>
              <a:rPr lang="en-US" dirty="0"/>
              <a:t>populated ‘bins</a:t>
            </a:r>
            <a:r>
              <a:rPr lang="en-US" dirty="0" smtClean="0"/>
              <a:t>’.</a:t>
            </a:r>
          </a:p>
          <a:p>
            <a:pPr algn="l" rtl="0"/>
            <a:r>
              <a:rPr lang="en-US" dirty="0" smtClean="0"/>
              <a:t>Default </a:t>
            </a:r>
            <a:r>
              <a:rPr lang="en-US" dirty="0"/>
              <a:t>number of bins </a:t>
            </a:r>
            <a:r>
              <a:rPr lang="en-US" dirty="0" smtClean="0"/>
              <a:t>set to </a:t>
            </a:r>
            <a:r>
              <a:rPr lang="en-US" dirty="0"/>
              <a:t>30 (</a:t>
            </a:r>
            <a:r>
              <a:rPr lang="en-US" i="1" dirty="0"/>
              <a:t>N</a:t>
            </a:r>
            <a:r>
              <a:rPr lang="en-US" baseline="-25000" dirty="0"/>
              <a:t>e</a:t>
            </a:r>
            <a:r>
              <a:rPr lang="en-US" dirty="0"/>
              <a:t> = 30</a:t>
            </a:r>
            <a:r>
              <a:rPr lang="en-US" dirty="0" smtClean="0"/>
              <a:t>).</a:t>
            </a:r>
          </a:p>
          <a:p>
            <a:pPr algn="l" rtl="0"/>
            <a:r>
              <a:rPr lang="en-US" dirty="0" smtClean="0"/>
              <a:t>Results </a:t>
            </a:r>
            <a:r>
              <a:rPr lang="en-US" dirty="0"/>
              <a:t>are not sensitive to variations in the value of </a:t>
            </a:r>
            <a:r>
              <a:rPr lang="en-US" i="1" dirty="0"/>
              <a:t>N</a:t>
            </a:r>
            <a:r>
              <a:rPr lang="en-US" baseline="-25000" dirty="0"/>
              <a:t>e</a:t>
            </a:r>
            <a:r>
              <a:rPr lang="en-US" dirty="0"/>
              <a:t> as long as </a:t>
            </a:r>
            <a:r>
              <a:rPr lang="en-US" i="1" dirty="0"/>
              <a:t>N</a:t>
            </a:r>
            <a:r>
              <a:rPr lang="en-US" baseline="-25000" dirty="0"/>
              <a:t>e</a:t>
            </a:r>
            <a:r>
              <a:rPr lang="en-US" dirty="0"/>
              <a:t> is &gt;10 and each bin has more than ~100 associated transcripts.</a:t>
            </a:r>
            <a:endParaRPr lang="he-I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459032"/>
              </p:ext>
            </p:extLst>
          </p:nvPr>
        </p:nvGraphicFramePr>
        <p:xfrm>
          <a:off x="395536" y="5229200"/>
          <a:ext cx="3863750" cy="6705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72750"/>
                <a:gridCol w="772750"/>
                <a:gridCol w="772750"/>
                <a:gridCol w="772750"/>
                <a:gridCol w="772750"/>
              </a:tblGrid>
              <a:tr h="119256"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G5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G4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G3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G2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G1</a:t>
                      </a:r>
                      <a:endParaRPr lang="he-IL" sz="1600" dirty="0"/>
                    </a:p>
                  </a:txBody>
                  <a:tcPr/>
                </a:tc>
              </a:tr>
              <a:tr h="263272"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7.8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0.5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1.2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5.2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3.4</a:t>
                      </a:r>
                      <a:endParaRPr lang="he-IL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361983"/>
              </p:ext>
            </p:extLst>
          </p:nvPr>
        </p:nvGraphicFramePr>
        <p:xfrm>
          <a:off x="5004048" y="5229200"/>
          <a:ext cx="3863750" cy="6705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72750"/>
                <a:gridCol w="772750"/>
                <a:gridCol w="772750"/>
                <a:gridCol w="772750"/>
                <a:gridCol w="772750"/>
              </a:tblGrid>
              <a:tr h="119256"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G5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G4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G3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G2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G1</a:t>
                      </a:r>
                      <a:endParaRPr lang="he-IL" sz="1600" dirty="0"/>
                    </a:p>
                  </a:txBody>
                  <a:tcPr/>
                </a:tc>
              </a:tr>
              <a:tr h="263272"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b2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b20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b3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b5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b4</a:t>
                      </a:r>
                      <a:endParaRPr lang="he-IL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4283968" y="5301208"/>
            <a:ext cx="6480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3740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Removing recently duplicated genes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Duplicates = sequences that are almost identical.</a:t>
            </a:r>
          </a:p>
          <a:p>
            <a:pPr algn="l" rtl="0"/>
            <a:r>
              <a:rPr lang="en-US" dirty="0" smtClean="0"/>
              <a:t>Remove </a:t>
            </a:r>
            <a:r>
              <a:rPr lang="en-US" dirty="0"/>
              <a:t>the duplicates that have similar values (for example, fall in the same bin after quantization of the input genome profile</a:t>
            </a:r>
            <a:r>
              <a:rPr lang="en-US" dirty="0" smtClean="0"/>
              <a:t>).</a:t>
            </a:r>
          </a:p>
          <a:p>
            <a:pPr algn="l" rtl="0"/>
            <a:r>
              <a:rPr lang="en-US" dirty="0" smtClean="0"/>
              <a:t>A </a:t>
            </a:r>
            <a:r>
              <a:rPr lang="en-US" dirty="0" err="1"/>
              <a:t>MegaBlast</a:t>
            </a:r>
            <a:r>
              <a:rPr lang="en-US" dirty="0"/>
              <a:t> </a:t>
            </a:r>
            <a:r>
              <a:rPr lang="en-US" i="1" dirty="0"/>
              <a:t>E</a:t>
            </a:r>
            <a:r>
              <a:rPr lang="en-US" dirty="0"/>
              <a:t>-value cutoff of 1 × 10</a:t>
            </a:r>
            <a:r>
              <a:rPr lang="en-US" baseline="30000" dirty="0"/>
              <a:t>−15</a:t>
            </a:r>
            <a:r>
              <a:rPr lang="en-US" dirty="0"/>
              <a:t> was used to identify duplicates.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3856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Calculating </a:t>
            </a:r>
            <a:r>
              <a:rPr lang="en-US" dirty="0" smtClean="0"/>
              <a:t>mutual </a:t>
            </a:r>
            <a:r>
              <a:rPr lang="en-US" dirty="0"/>
              <a:t>information values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Mutual </a:t>
            </a:r>
            <a:r>
              <a:rPr lang="en-US" dirty="0"/>
              <a:t>information (MI) calculations between the genome profile and the motif </a:t>
            </a:r>
            <a:r>
              <a:rPr lang="en-US" dirty="0" smtClean="0"/>
              <a:t>profiles.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96952"/>
            <a:ext cx="3384376" cy="339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55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Cold Spring Harbor Laboratory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Founded in 1890, holding meetings since.</a:t>
            </a:r>
          </a:p>
          <a:p>
            <a:pPr algn="l" rtl="0"/>
            <a:r>
              <a:rPr lang="en-US" dirty="0" smtClean="0"/>
              <a:t>Leading biological research center.</a:t>
            </a:r>
          </a:p>
          <a:p>
            <a:pPr algn="l" rtl="0"/>
            <a:r>
              <a:rPr lang="en-US" dirty="0" smtClean="0"/>
              <a:t>5 Nobel prize winners, 25 including alumni.</a:t>
            </a:r>
          </a:p>
          <a:p>
            <a:pPr algn="l" rtl="0"/>
            <a:r>
              <a:rPr lang="en-US" dirty="0" smtClean="0"/>
              <a:t>DNA double-helix structure discovered there.</a:t>
            </a:r>
          </a:p>
          <a:p>
            <a:pPr algn="l" rtl="0"/>
            <a:r>
              <a:rPr lang="en-US" dirty="0" smtClean="0"/>
              <a:t>Watson still has an office.</a:t>
            </a:r>
            <a:endParaRPr lang="he-IL" dirty="0"/>
          </a:p>
        </p:txBody>
      </p:sp>
      <p:pic>
        <p:nvPicPr>
          <p:cNvPr id="2050" name="Picture 2" descr="http://www.cshl.edu/images/homepage_rotate/homepage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18" y="4581128"/>
            <a:ext cx="85725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79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Randomization-based statistical testing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The </a:t>
            </a:r>
            <a:r>
              <a:rPr lang="en-US" dirty="0"/>
              <a:t>genome profile is shuffled </a:t>
            </a:r>
            <a:r>
              <a:rPr lang="en-US" dirty="0" smtClean="0"/>
              <a:t>1.5∙10</a:t>
            </a:r>
            <a:r>
              <a:rPr lang="en-US" baseline="30000" dirty="0" smtClean="0"/>
              <a:t>6</a:t>
            </a:r>
            <a:r>
              <a:rPr lang="en-US" dirty="0" smtClean="0"/>
              <a:t> </a:t>
            </a:r>
            <a:r>
              <a:rPr lang="en-US" dirty="0"/>
              <a:t>times and </a:t>
            </a:r>
            <a:r>
              <a:rPr lang="en-US" dirty="0" smtClean="0"/>
              <a:t>MI </a:t>
            </a:r>
            <a:r>
              <a:rPr lang="en-US" dirty="0"/>
              <a:t>values are calculated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Significant = the </a:t>
            </a:r>
            <a:r>
              <a:rPr lang="en-US" dirty="0"/>
              <a:t>real MI value is greater than all of the randomly generated ones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Structural </a:t>
            </a:r>
            <a:r>
              <a:rPr lang="en-US" dirty="0"/>
              <a:t>motifs are first sorted based on the MI values (from high to low</a:t>
            </a:r>
            <a:r>
              <a:rPr lang="en-US" dirty="0" smtClean="0"/>
              <a:t>). </a:t>
            </a:r>
            <a:r>
              <a:rPr lang="en-US" dirty="0"/>
              <a:t>When 20 contiguous motifs in the sorted list do not pass the test, </a:t>
            </a:r>
            <a:r>
              <a:rPr lang="en-US" dirty="0" smtClean="0"/>
              <a:t>halt.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9757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Optimization of the identified seeds into more informative </a:t>
            </a:r>
            <a:r>
              <a:rPr lang="en-US" dirty="0" smtClean="0"/>
              <a:t>motifs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Randomly </a:t>
            </a:r>
            <a:r>
              <a:rPr lang="en-US" dirty="0"/>
              <a:t>choose one of the context-free </a:t>
            </a:r>
            <a:r>
              <a:rPr lang="en-US" dirty="0" smtClean="0"/>
              <a:t>rules </a:t>
            </a:r>
            <a:r>
              <a:rPr lang="en-US" dirty="0"/>
              <a:t>from the </a:t>
            </a:r>
            <a:r>
              <a:rPr lang="en-US" dirty="0" smtClean="0"/>
              <a:t>motif</a:t>
            </a:r>
          </a:p>
          <a:p>
            <a:pPr algn="l" rtl="0"/>
            <a:r>
              <a:rPr lang="en-US" dirty="0" smtClean="0"/>
              <a:t>Convert </a:t>
            </a:r>
            <a:r>
              <a:rPr lang="en-US" dirty="0"/>
              <a:t>its sequence information to all possible combinations of nucleotides. </a:t>
            </a:r>
            <a:endParaRPr lang="en-US" dirty="0" smtClean="0"/>
          </a:p>
          <a:p>
            <a:pPr algn="l" rtl="0"/>
            <a:r>
              <a:rPr lang="en-US" dirty="0" smtClean="0"/>
              <a:t>Evaluate </a:t>
            </a:r>
            <a:r>
              <a:rPr lang="en-US" dirty="0"/>
              <a:t>all the resulting structural motifs and accept the one that results in the highest MI value.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045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Elongation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Production rules are added to the end of the context-free phrase that represents the motif, </a:t>
            </a:r>
          </a:p>
          <a:p>
            <a:pPr algn="l" rtl="0"/>
            <a:r>
              <a:rPr lang="en-US" dirty="0" smtClean="0"/>
              <a:t>This extends its effective length in the form of a base pair or a bulge.</a:t>
            </a:r>
          </a:p>
          <a:p>
            <a:pPr algn="l" rtl="0"/>
            <a:r>
              <a:rPr lang="en-US" dirty="0" smtClean="0"/>
              <a:t>The increase in length is similarly accepted only if it results in a higher MI value.</a:t>
            </a:r>
            <a:endParaRPr lang="he-IL" dirty="0" smtClean="0"/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6265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Optimization in a figure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556792"/>
            <a:ext cx="7820025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74882" y="6396335"/>
            <a:ext cx="26997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err="1" smtClean="0"/>
              <a:t>Slonim</a:t>
            </a:r>
            <a:r>
              <a:rPr lang="en-US" sz="2400" dirty="0" smtClean="0"/>
              <a:t> </a:t>
            </a:r>
            <a:r>
              <a:rPr lang="en-US" sz="2400" i="1" dirty="0" smtClean="0"/>
              <a:t>et al</a:t>
            </a:r>
            <a:r>
              <a:rPr lang="en-US" sz="2400" dirty="0" smtClean="0"/>
              <a:t>. 07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06398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Remove redundantly informative structural motifs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Identify motifs that represent the same potential </a:t>
            </a:r>
            <a:r>
              <a:rPr lang="en-US" i="1" dirty="0" err="1" smtClean="0"/>
              <a:t>cis</a:t>
            </a:r>
            <a:r>
              <a:rPr lang="en-US" dirty="0" smtClean="0"/>
              <a:t>-regulatory elements</a:t>
            </a:r>
            <a:r>
              <a:rPr lang="en-US" dirty="0"/>
              <a:t> </a:t>
            </a:r>
            <a:r>
              <a:rPr lang="en-US" dirty="0" smtClean="0"/>
              <a:t>using </a:t>
            </a:r>
            <a:r>
              <a:rPr lang="en-US" i="1" dirty="0" smtClean="0"/>
              <a:t>conditional information </a:t>
            </a:r>
            <a:r>
              <a:rPr lang="en-US" dirty="0" smtClean="0"/>
              <a:t>(</a:t>
            </a:r>
            <a:r>
              <a:rPr lang="en-US" dirty="0" err="1" smtClean="0"/>
              <a:t>Slonim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 07):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i="1" dirty="0" smtClean="0"/>
              <a:t>I(motif ; </a:t>
            </a:r>
            <a:r>
              <a:rPr lang="en-US" i="1" dirty="0" err="1" smtClean="0"/>
              <a:t>profile|prev_motif</a:t>
            </a:r>
            <a:r>
              <a:rPr lang="en-US" i="1" dirty="0" smtClean="0"/>
              <a:t>)</a:t>
            </a:r>
            <a:r>
              <a:rPr lang="en-US" dirty="0" smtClean="0"/>
              <a:t> = conditional information.</a:t>
            </a:r>
          </a:p>
          <a:p>
            <a:pPr algn="l" rtl="0"/>
            <a:r>
              <a:rPr lang="en-US" i="1" dirty="0" smtClean="0"/>
              <a:t>I(motif ; </a:t>
            </a:r>
            <a:r>
              <a:rPr lang="en-US" i="1" dirty="0" err="1" smtClean="0"/>
              <a:t>prev_motif</a:t>
            </a:r>
            <a:r>
              <a:rPr lang="en-US" i="1" dirty="0" smtClean="0"/>
              <a:t>)</a:t>
            </a:r>
            <a:r>
              <a:rPr lang="en-US" dirty="0" smtClean="0"/>
              <a:t> = information between the motifs profile. </a:t>
            </a:r>
          </a:p>
          <a:p>
            <a:pPr algn="l" rtl="0"/>
            <a:r>
              <a:rPr lang="en-US" i="1" dirty="0" smtClean="0"/>
              <a:t>r</a:t>
            </a:r>
            <a:r>
              <a:rPr lang="en-US" dirty="0" smtClean="0"/>
              <a:t> is a tradeoff parameter.</a:t>
            </a:r>
          </a:p>
          <a:p>
            <a:pPr algn="l" rtl="0">
              <a:buNone/>
            </a:pPr>
            <a:endParaRPr lang="he-I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84984"/>
            <a:ext cx="8105775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337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robust motifs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For </a:t>
            </a:r>
            <a:r>
              <a:rPr lang="en-US" dirty="0"/>
              <a:t>each predicted </a:t>
            </a:r>
            <a:r>
              <a:rPr lang="en-US" dirty="0" smtClean="0"/>
              <a:t>motif:</a:t>
            </a:r>
          </a:p>
          <a:p>
            <a:pPr lvl="1" algn="l" rtl="0"/>
            <a:r>
              <a:rPr lang="en-US" dirty="0" smtClean="0"/>
              <a:t>Perform </a:t>
            </a:r>
            <a:r>
              <a:rPr lang="en-US" dirty="0"/>
              <a:t>10 jackknifing trials where, in each trial, </a:t>
            </a:r>
            <a:r>
              <a:rPr lang="en-US" dirty="0" smtClean="0"/>
              <a:t>1/3 of </a:t>
            </a:r>
            <a:r>
              <a:rPr lang="en-US" dirty="0"/>
              <a:t>the genes are randomly removed and the </a:t>
            </a:r>
            <a:r>
              <a:rPr lang="en-US" dirty="0" smtClean="0"/>
              <a:t>MI and </a:t>
            </a:r>
            <a:r>
              <a:rPr lang="en-US" dirty="0"/>
              <a:t>its statistical significance is evaluated. </a:t>
            </a:r>
            <a:endParaRPr lang="en-US" dirty="0" smtClean="0"/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robustness score </a:t>
            </a:r>
            <a:r>
              <a:rPr lang="en-US" dirty="0" smtClean="0"/>
              <a:t>= #trials </a:t>
            </a:r>
            <a:r>
              <a:rPr lang="en-US" dirty="0"/>
              <a:t>in which the motif remains significant </a:t>
            </a:r>
            <a:r>
              <a:rPr lang="en-US" dirty="0" smtClean="0"/>
              <a:t>after resampling.</a:t>
            </a:r>
          </a:p>
          <a:p>
            <a:pPr algn="l" rtl="0"/>
            <a:r>
              <a:rPr lang="en-US" dirty="0" smtClean="0"/>
              <a:t>By </a:t>
            </a:r>
            <a:r>
              <a:rPr lang="en-US" dirty="0"/>
              <a:t>default, TEISER requires the motif to be significant in more than half of the </a:t>
            </a:r>
            <a:r>
              <a:rPr lang="en-US" dirty="0" smtClean="0"/>
              <a:t>trials. </a:t>
            </a:r>
          </a:p>
        </p:txBody>
      </p:sp>
    </p:spTree>
    <p:extLst>
      <p:ext uri="{BB962C8B-B14F-4D97-AF65-F5344CB8AC3E}">
        <p14:creationId xmlns:p14="http://schemas.microsoft.com/office/powerpoint/2010/main" val="346599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Final statistical tests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Calculate the enrichment score (e.g. </a:t>
            </a:r>
            <a:r>
              <a:rPr lang="en-US" dirty="0" err="1" smtClean="0"/>
              <a:t>hypergeomentric</a:t>
            </a:r>
            <a:r>
              <a:rPr lang="en-US" dirty="0" smtClean="0"/>
              <a:t>) of motif targets across the genome profile.</a:t>
            </a:r>
          </a:p>
          <a:p>
            <a:pPr algn="l" rtl="0"/>
            <a:r>
              <a:rPr lang="en-US" dirty="0" smtClean="0"/>
              <a:t>Calculate </a:t>
            </a:r>
            <a:r>
              <a:rPr lang="en-US" dirty="0"/>
              <a:t>the Spearman correlation between the enrichment scores </a:t>
            </a:r>
            <a:r>
              <a:rPr lang="en-US" dirty="0" smtClean="0"/>
              <a:t>and </a:t>
            </a:r>
            <a:r>
              <a:rPr lang="en-US" dirty="0"/>
              <a:t>the average data value across all the bins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The goal is </a:t>
            </a:r>
            <a:r>
              <a:rPr lang="en-US" dirty="0"/>
              <a:t>to identify the motifs that show significant enrichments at either end of the data range.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9040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rtl="0"/>
            <a:r>
              <a:rPr lang="en-US" dirty="0" smtClean="0"/>
              <a:t>TEISER output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098" name="Picture 2" descr="Discovery of RNA structural motifs informative of genome-wide transcript stability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914399"/>
            <a:ext cx="9010650" cy="5943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259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Inter-species conservation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For each motif, calculate a conservation score based on its network-level conservation with respect to a related genome.</a:t>
            </a:r>
          </a:p>
          <a:p>
            <a:pPr algn="l" rtl="0"/>
            <a:r>
              <a:rPr lang="en-US" dirty="0" smtClean="0"/>
              <a:t>Orthologous transcripts in both genomes are scanned for the presence/absence of the motif.</a:t>
            </a:r>
          </a:p>
          <a:p>
            <a:pPr algn="l" rtl="0"/>
            <a:r>
              <a:rPr lang="en-US" dirty="0" err="1" smtClean="0"/>
              <a:t>Hypergeometric</a:t>
            </a:r>
            <a:r>
              <a:rPr lang="en-US" dirty="0" smtClean="0"/>
              <a:t> p-value is calculated based on the overlap of positive sequences.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6781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Finding potentially active instances of each motif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Target </a:t>
            </a:r>
            <a:r>
              <a:rPr lang="en-US" dirty="0"/>
              <a:t>genes </a:t>
            </a:r>
            <a:r>
              <a:rPr lang="en-US" dirty="0" smtClean="0"/>
              <a:t>= transcripts </a:t>
            </a:r>
            <a:r>
              <a:rPr lang="en-US" dirty="0"/>
              <a:t>whose 3′ or 5′ UTRs contain the motif and are associated with a category/bin where the motif is enriched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Generate a </a:t>
            </a:r>
            <a:r>
              <a:rPr lang="en-US" dirty="0"/>
              <a:t>weight-matrix </a:t>
            </a:r>
            <a:r>
              <a:rPr lang="en-US" dirty="0" smtClean="0"/>
              <a:t>from </a:t>
            </a:r>
            <a:r>
              <a:rPr lang="en-US" dirty="0"/>
              <a:t>these potentially </a:t>
            </a:r>
            <a:r>
              <a:rPr lang="en-US" dirty="0" smtClean="0"/>
              <a:t>functional.</a:t>
            </a:r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25144"/>
            <a:ext cx="2488705" cy="130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12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48" y="116632"/>
            <a:ext cx="8229600" cy="1143000"/>
          </a:xfrm>
        </p:spPr>
        <p:txBody>
          <a:bodyPr/>
          <a:lstStyle/>
          <a:p>
            <a:pPr rtl="0"/>
            <a:r>
              <a:rPr lang="en-US" dirty="0" smtClean="0"/>
              <a:t>CSH meetings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517" y="1124744"/>
            <a:ext cx="8147248" cy="5243689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Held on campus, including housing.</a:t>
            </a:r>
          </a:p>
          <a:p>
            <a:pPr algn="l" rtl="0"/>
            <a:r>
              <a:rPr lang="en-US" dirty="0" smtClean="0"/>
              <a:t>Include morning and evening sessions.</a:t>
            </a:r>
          </a:p>
          <a:p>
            <a:pPr algn="l" rtl="0"/>
            <a:r>
              <a:rPr lang="en-US" dirty="0" smtClean="0"/>
              <a:t>In-between, posters.</a:t>
            </a:r>
          </a:p>
          <a:p>
            <a:pPr algn="l" rtl="0"/>
            <a:r>
              <a:rPr lang="en-US" dirty="0" smtClean="0"/>
              <a:t>Social activities: lobster banquet, cheese &amp; wine party, dance club, pub every night.</a:t>
            </a:r>
            <a:endParaRPr lang="he-IL" dirty="0"/>
          </a:p>
        </p:txBody>
      </p:sp>
      <p:pic>
        <p:nvPicPr>
          <p:cNvPr id="3075" name="Picture 3" descr="C:\Users\yarono\Desktop\CSH meeting\IMG_17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722" y="4128189"/>
            <a:ext cx="3635896" cy="271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yarono\Desktop\CSH meeting\IMG_17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28189"/>
            <a:ext cx="3635896" cy="271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46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False-discovery rate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30 </a:t>
            </a:r>
            <a:r>
              <a:rPr lang="en-US" dirty="0"/>
              <a:t>trials with shuffled 5′ and 3′ UTR sequences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In </a:t>
            </a:r>
            <a:r>
              <a:rPr lang="en-US" dirty="0"/>
              <a:t>all the trials, not a single motif passed all the statistical tests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Thus</a:t>
            </a:r>
            <a:r>
              <a:rPr lang="en-US" dirty="0"/>
              <a:t>, in case of the stability data set, the number of false positives in each trial, on average, is smaller than 1/30 ≈ </a:t>
            </a:r>
            <a:r>
              <a:rPr lang="en-US" dirty="0" smtClean="0"/>
              <a:t>0.034</a:t>
            </a:r>
            <a:r>
              <a:rPr lang="en-US" dirty="0"/>
              <a:t>, which corresponds to an FDR of &lt;0.01.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5817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Predicting functional interactions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Measuring </a:t>
            </a:r>
            <a:r>
              <a:rPr lang="en-US" dirty="0"/>
              <a:t>how informative the presence of one </a:t>
            </a:r>
            <a:r>
              <a:rPr lang="en-US" dirty="0" smtClean="0"/>
              <a:t>motif would </a:t>
            </a:r>
            <a:r>
              <a:rPr lang="en-US" dirty="0"/>
              <a:t>be about the presence or absence of the other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Mutual </a:t>
            </a:r>
            <a:r>
              <a:rPr lang="en-US" dirty="0"/>
              <a:t>information values calculated for pairwise motif profiles of structural and linear motifs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One </a:t>
            </a:r>
            <a:r>
              <a:rPr lang="en-US" dirty="0"/>
              <a:t>of the motif profiles is shuffled 10,000 times and the interaction is deemed significant only if the real mutual information value is higher than all the 10,000 random ones.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4964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Co-occurrence in figures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340768"/>
            <a:ext cx="8124825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74882" y="6396335"/>
            <a:ext cx="26997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err="1" smtClean="0"/>
              <a:t>Slonim</a:t>
            </a:r>
            <a:r>
              <a:rPr lang="en-US" sz="2400" dirty="0" smtClean="0"/>
              <a:t> </a:t>
            </a:r>
            <a:r>
              <a:rPr lang="en-US" sz="2400" i="1" dirty="0" smtClean="0"/>
              <a:t>et al</a:t>
            </a:r>
            <a:r>
              <a:rPr lang="en-US" sz="2400" dirty="0" smtClean="0"/>
              <a:t>. 07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62889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detailed output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899636"/>
            <a:ext cx="9182100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03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(skipped biological </a:t>
            </a:r>
            <a:r>
              <a:rPr lang="en-US" smtClean="0"/>
              <a:t>validation).</a:t>
            </a:r>
            <a:endParaRPr lang="en-US" dirty="0" smtClean="0"/>
          </a:p>
          <a:p>
            <a:pPr algn="l" rtl="0"/>
            <a:r>
              <a:rPr lang="en-US" dirty="0" smtClean="0"/>
              <a:t>A </a:t>
            </a:r>
            <a:r>
              <a:rPr lang="en-US" dirty="0"/>
              <a:t>computational framework based on context-free </a:t>
            </a:r>
            <a:r>
              <a:rPr lang="en-US" dirty="0" smtClean="0"/>
              <a:t>grammars,</a:t>
            </a:r>
            <a:r>
              <a:rPr lang="en-US" dirty="0"/>
              <a:t> and mutual </a:t>
            </a:r>
            <a:r>
              <a:rPr lang="en-US" dirty="0" smtClean="0"/>
              <a:t>information.</a:t>
            </a:r>
          </a:p>
          <a:p>
            <a:pPr algn="l" rtl="0"/>
            <a:r>
              <a:rPr lang="en-US" dirty="0" smtClean="0"/>
              <a:t>Systematically </a:t>
            </a:r>
            <a:r>
              <a:rPr lang="en-US" dirty="0"/>
              <a:t>explores the immense space of small structural </a:t>
            </a:r>
            <a:r>
              <a:rPr lang="en-US" dirty="0" smtClean="0"/>
              <a:t>elements.</a:t>
            </a:r>
          </a:p>
          <a:p>
            <a:pPr algn="l" rtl="0"/>
            <a:r>
              <a:rPr lang="en-US" dirty="0" smtClean="0"/>
              <a:t>Reveals </a:t>
            </a:r>
            <a:r>
              <a:rPr lang="en-US" dirty="0"/>
              <a:t>motifs that are significantly informative of genome-wide measurements of RNA </a:t>
            </a:r>
            <a:r>
              <a:rPr lang="en-US" dirty="0" smtClean="0"/>
              <a:t>behavior.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6696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ChIP-</a:t>
            </a:r>
            <a:r>
              <a:rPr lang="en-US" dirty="0" err="1" smtClean="0"/>
              <a:t>exo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dirty="0"/>
              <a:t>Comprehensive Genome-wide Protein-DNA Interactions Detected at Single-Nucleotide Resolution</a:t>
            </a:r>
          </a:p>
          <a:p>
            <a:pPr marL="0" indent="0" algn="l" rtl="0">
              <a:buNone/>
            </a:pPr>
            <a:r>
              <a:rPr lang="en-US" dirty="0" smtClean="0"/>
              <a:t>Ho Sung Rhee, B. Franklin Pugh</a:t>
            </a:r>
          </a:p>
          <a:p>
            <a:pPr marL="0" indent="0" algn="l" rtl="0">
              <a:buNone/>
            </a:pPr>
            <a:r>
              <a:rPr lang="en-US" dirty="0" smtClean="0"/>
              <a:t>The Pennsylvania State University</a:t>
            </a:r>
          </a:p>
          <a:p>
            <a:pPr marL="0" indent="0" algn="l" rtl="0">
              <a:buNone/>
            </a:pPr>
            <a:r>
              <a:rPr lang="en-US" dirty="0" smtClean="0"/>
              <a:t>Cell, December 2011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1200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Zooming in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93148"/>
            <a:ext cx="28194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08920"/>
            <a:ext cx="37814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4267200"/>
            <a:ext cx="40481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59632" y="2204864"/>
            <a:ext cx="79208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3419872" y="3068960"/>
            <a:ext cx="79208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6" name="Straight Connector 5"/>
          <p:cNvCxnSpPr/>
          <p:nvPr/>
        </p:nvCxnSpPr>
        <p:spPr>
          <a:xfrm>
            <a:off x="2051720" y="2708920"/>
            <a:ext cx="914400" cy="9144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67944" y="3573016"/>
            <a:ext cx="2016224" cy="142190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82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Zooming in – cont’d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32" y="1556791"/>
            <a:ext cx="714375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76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Chromatin </a:t>
            </a:r>
            <a:r>
              <a:rPr lang="en-US" dirty="0" err="1" smtClean="0"/>
              <a:t>Immunoprecipitation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124" name="Picture 4" descr="File:ChIP-on-chip wet-la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62000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18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Limitations of previous methods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algn="l" rtl="0"/>
            <a:r>
              <a:rPr lang="en-US" dirty="0" err="1" smtClean="0"/>
              <a:t>ChIP</a:t>
            </a:r>
            <a:r>
              <a:rPr lang="en-US" dirty="0" smtClean="0"/>
              <a:t>: Many false positive.</a:t>
            </a:r>
          </a:p>
          <a:p>
            <a:pPr algn="l" rtl="0"/>
            <a:r>
              <a:rPr lang="en-US" dirty="0" smtClean="0"/>
              <a:t>Misses low-affinity binding (false negative).</a:t>
            </a:r>
          </a:p>
          <a:p>
            <a:pPr algn="l" rtl="0"/>
            <a:r>
              <a:rPr lang="en-US" dirty="0" smtClean="0"/>
              <a:t>Cannot detect clusters of binding.</a:t>
            </a:r>
          </a:p>
          <a:p>
            <a:pPr algn="l" rtl="0"/>
            <a:r>
              <a:rPr lang="en-US" dirty="0" smtClean="0"/>
              <a:t>Hard to extract binding site due to TF variability and degeneracy.</a:t>
            </a:r>
          </a:p>
          <a:p>
            <a:pPr algn="l" rtl="0"/>
            <a:r>
              <a:rPr lang="en-US" dirty="0" smtClean="0"/>
              <a:t>PBM: solves this, but </a:t>
            </a:r>
            <a:r>
              <a:rPr lang="en-US" i="1" dirty="0" smtClean="0"/>
              <a:t>in vitro.</a:t>
            </a:r>
            <a:endParaRPr lang="en-US" dirty="0" smtClean="0"/>
          </a:p>
          <a:p>
            <a:pPr algn="l" rtl="0"/>
            <a:r>
              <a:rPr lang="en-US" dirty="0" smtClean="0"/>
              <a:t>Digital genomic footprinting: requires prior knowledge of which proteins bind to sequences.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2199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1407</Words>
  <Application>Microsoft Office PowerPoint</Application>
  <PresentationFormat>On-screen Show (4:3)</PresentationFormat>
  <Paragraphs>222</Paragraphs>
  <Slides>44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Conference report CSH meeting – systems biology: global regulation of gene expression 20-23 March, 2012</vt:lpstr>
      <vt:lpstr>Cold Spring Harbor</vt:lpstr>
      <vt:lpstr>Cold Spring Harbor Laboratory</vt:lpstr>
      <vt:lpstr>CSH meetings</vt:lpstr>
      <vt:lpstr>ChIP-exo</vt:lpstr>
      <vt:lpstr>Zooming in</vt:lpstr>
      <vt:lpstr>Zooming in – cont’d</vt:lpstr>
      <vt:lpstr>Chromatin Immunoprecipitation</vt:lpstr>
      <vt:lpstr>Limitations of previous methods</vt:lpstr>
      <vt:lpstr>The idea of ChIP-exo</vt:lpstr>
      <vt:lpstr>Preliminary Results</vt:lpstr>
      <vt:lpstr>Mapping accuracy and sensitivity</vt:lpstr>
      <vt:lpstr>Highly Organized Secondary Interactions</vt:lpstr>
      <vt:lpstr>Other results</vt:lpstr>
      <vt:lpstr>Summary</vt:lpstr>
      <vt:lpstr>Finding structural motifs in mRNA</vt:lpstr>
      <vt:lpstr>mRNAs</vt:lpstr>
      <vt:lpstr>Biological introduction</vt:lpstr>
      <vt:lpstr>How to measure stability?</vt:lpstr>
      <vt:lpstr>Reminder: context free grammar</vt:lpstr>
      <vt:lpstr>Reminder: mutual information</vt:lpstr>
      <vt:lpstr>TEISER = Tool for Eliciting Informative Structural Elements in RNA</vt:lpstr>
      <vt:lpstr>TEISER overview</vt:lpstr>
      <vt:lpstr>Post-processing steps</vt:lpstr>
      <vt:lpstr>Creating seed CFGs</vt:lpstr>
      <vt:lpstr>Information content</vt:lpstr>
      <vt:lpstr>Quantizing continuous genome profiles</vt:lpstr>
      <vt:lpstr>Removing recently duplicated genes</vt:lpstr>
      <vt:lpstr>Calculating mutual information values</vt:lpstr>
      <vt:lpstr>Randomization-based statistical testing</vt:lpstr>
      <vt:lpstr>Optimization of the identified seeds into more informative motifs</vt:lpstr>
      <vt:lpstr>Elongation</vt:lpstr>
      <vt:lpstr>Optimization in a figure</vt:lpstr>
      <vt:lpstr>Remove redundantly informative structural motifs</vt:lpstr>
      <vt:lpstr>Finding robust motifs</vt:lpstr>
      <vt:lpstr>Final statistical tests</vt:lpstr>
      <vt:lpstr>TEISER output</vt:lpstr>
      <vt:lpstr>Inter-species conservation</vt:lpstr>
      <vt:lpstr>Finding potentially active instances of each motif</vt:lpstr>
      <vt:lpstr>False-discovery rate</vt:lpstr>
      <vt:lpstr>Predicting functional interactions</vt:lpstr>
      <vt:lpstr>Co-occurrence in figures</vt:lpstr>
      <vt:lpstr>More detailed output</vt:lpstr>
      <vt:lpstr>Summary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Conference report CSH Meeting – Systems Biology: global regulation of gene expression 20-23 March, 2012</dc:title>
  <dc:creator>yarono</dc:creator>
  <cp:lastModifiedBy>yarono</cp:lastModifiedBy>
  <cp:revision>66</cp:revision>
  <dcterms:created xsi:type="dcterms:W3CDTF">2012-05-21T05:27:11Z</dcterms:created>
  <dcterms:modified xsi:type="dcterms:W3CDTF">2012-05-23T05:15:21Z</dcterms:modified>
</cp:coreProperties>
</file>